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72" r:id="rId10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5487"/>
    <a:srgbClr val="990000"/>
    <a:srgbClr val="C6DBEB"/>
    <a:srgbClr val="B2CFE4"/>
    <a:srgbClr val="FFAA01"/>
    <a:srgbClr val="E6EFF6"/>
    <a:srgbClr val="2D88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DFC4B-A855-4257-A735-E6C23DFB54ED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E770D-3632-47D2-B8D3-A45FBCF7EF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751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5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86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236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80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307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897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07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770D-3632-47D2-B8D3-A45FBCF7EFA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54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36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45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32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2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87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67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4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79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23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2CFE4"/>
            </a:gs>
            <a:gs pos="56000">
              <a:srgbClr val="E6EFF6"/>
            </a:gs>
            <a:gs pos="100000">
              <a:srgbClr val="B2CFE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9CA98-40DA-42FE-A2A6-D7B48CB163AF}" type="datetimeFigureOut">
              <a:rPr lang="cs-CZ" smtClean="0"/>
              <a:t>24.4.2017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D365F-BEE7-4E04-A9F2-41923DA62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41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ymbk.cz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701801" y="2278000"/>
            <a:ext cx="6580850" cy="2095217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Semináře,</a:t>
            </a:r>
            <a:b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</a:b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volitelné předměty</a:t>
            </a:r>
            <a:b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</a:b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a maturitní práce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endParaRPr lang="cs-CZ" altLang="cs-CZ" sz="4000" b="1" dirty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6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059" y="1641897"/>
            <a:ext cx="3387034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850" indent="-450850">
              <a:lnSpc>
                <a:spcPct val="100000"/>
              </a:lnSpc>
              <a:buAutoNum type="romanUcPeriod"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Semináře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8" y="2427156"/>
            <a:ext cx="8401878" cy="3406550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M, Fy, </a:t>
            </a:r>
            <a:r>
              <a:rPr lang="cs-CZ" altLang="cs-CZ" dirty="0" err="1">
                <a:solidFill>
                  <a:srgbClr val="0B5487"/>
                </a:solidFill>
                <a:latin typeface="Trebuchet MS" panose="020B0603020202020204" pitchFamily="34" charset="0"/>
              </a:rPr>
              <a:t>Bi</a:t>
            </a: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Ch, </a:t>
            </a: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Z, D, ČJL, SVS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sz="1400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každý si volí 2 semináře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1 seminář: 2 + 2 = 4 h/týden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sz="1400" b="1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 ohledem na maturitu a VŠ!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dostatečný počet studentů</a:t>
            </a:r>
          </a:p>
        </p:txBody>
      </p:sp>
    </p:spTree>
    <p:extLst>
      <p:ext uri="{BB962C8B-B14F-4D97-AF65-F5344CB8AC3E}">
        <p14:creationId xmlns:p14="http://schemas.microsoft.com/office/powerpoint/2010/main" val="363735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058" y="1641897"/>
            <a:ext cx="6831197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II. Volitelný předmět VP3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8" y="2449248"/>
            <a:ext cx="8693425" cy="3050404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tabLst>
                <a:tab pos="2874963" algn="l"/>
              </a:tabLst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ČJL cvičení	</a:t>
            </a: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 Aplikovaná 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Mat</a:t>
            </a:r>
          </a:p>
          <a:p>
            <a:pPr marL="0" indent="0">
              <a:lnSpc>
                <a:spcPct val="100000"/>
              </a:lnSpc>
              <a:buNone/>
              <a:tabLst>
                <a:tab pos="2955925" algn="l"/>
              </a:tabLst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M cvičení	Konverzace </a:t>
            </a: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ve 2. 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jazyce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2 h/týden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každý si volí jeden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54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058" y="1641897"/>
            <a:ext cx="6831197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III. Volitelný předmět VP4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8" y="2449248"/>
            <a:ext cx="8693425" cy="2419637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SVv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Dv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Zv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Fyv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Chv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Biv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, Biochemie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1+1 h/týden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každý si volí jeden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8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058" y="1641897"/>
            <a:ext cx="9356038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pravidlo volby seminářů, VP3 a VP4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8" y="2449248"/>
            <a:ext cx="8945218" cy="3275691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nesmí dojít k opakování stejných předmětů:</a:t>
            </a:r>
          </a:p>
          <a:p>
            <a:pPr marL="265113" indent="0">
              <a:lnSpc>
                <a:spcPct val="100000"/>
              </a:lnSpc>
              <a:buNone/>
              <a:defRPr/>
            </a:pPr>
            <a:r>
              <a:rPr lang="cs-CZ" altLang="cs-CZ" strike="sngStrike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seminář z M  +  cvičení z M</a:t>
            </a:r>
          </a:p>
          <a:p>
            <a:pPr marL="265113" indent="0">
              <a:lnSpc>
                <a:spcPct val="100000"/>
              </a:lnSpc>
              <a:buNone/>
              <a:defRPr/>
            </a:pPr>
            <a:r>
              <a:rPr lang="cs-CZ" altLang="cs-CZ" strike="sngStrike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seminář z D  + volitelný D</a:t>
            </a:r>
          </a:p>
          <a:p>
            <a:pPr marL="265113" indent="0">
              <a:lnSpc>
                <a:spcPct val="100000"/>
              </a:lnSpc>
              <a:buNone/>
              <a:tabLst>
                <a:tab pos="2066925" algn="l"/>
              </a:tabLst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3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 výjimky:	seminář z M  + aplikovaná M  ..... OK</a:t>
            </a:r>
          </a:p>
          <a:p>
            <a:pPr marL="265113" indent="0">
              <a:lnSpc>
                <a:spcPct val="100000"/>
              </a:lnSpc>
              <a:buNone/>
              <a:tabLst>
                <a:tab pos="2066925" algn="l"/>
              </a:tabLst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biochemie  +  seminář z Ch ... OK</a:t>
            </a:r>
          </a:p>
          <a:p>
            <a:pPr marL="265113" indent="0">
              <a:lnSpc>
                <a:spcPct val="100000"/>
              </a:lnSpc>
              <a:buNone/>
              <a:tabLst>
                <a:tab pos="2066925" algn="l"/>
              </a:tabLst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biochemie  + seminář z </a:t>
            </a:r>
            <a:r>
              <a:rPr lang="cs-CZ" altLang="cs-CZ" dirty="0" err="1" smtClean="0">
                <a:solidFill>
                  <a:srgbClr val="0B5487"/>
                </a:solidFill>
                <a:latin typeface="Trebuchet MS" panose="020B0603020202020204" pitchFamily="34" charset="0"/>
              </a:rPr>
              <a:t>Bi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 ... OK</a:t>
            </a:r>
          </a:p>
        </p:txBody>
      </p:sp>
    </p:spTree>
    <p:extLst>
      <p:ext uri="{BB962C8B-B14F-4D97-AF65-F5344CB8AC3E}">
        <p14:creationId xmlns:p14="http://schemas.microsoft.com/office/powerpoint/2010/main" val="142052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058" y="1641897"/>
            <a:ext cx="5141845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IV. Maturitní práce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7" y="2427156"/>
            <a:ext cx="8769903" cy="3406550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součást maturitní zkoušky (napsání + obhajoba)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sz="1400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1073150" algn="l"/>
              </a:tabLst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píšeš:	ze semináře (např. mám sem. z D – píšu z D)</a:t>
            </a:r>
          </a:p>
          <a:p>
            <a:pPr marL="0" indent="0">
              <a:lnSpc>
                <a:spcPct val="100000"/>
              </a:lnSpc>
              <a:buNone/>
              <a:tabLst>
                <a:tab pos="1073150" algn="l"/>
              </a:tabLst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z programování (pokud jsi ho měl)</a:t>
            </a:r>
          </a:p>
          <a:p>
            <a:pPr marL="0" indent="0">
              <a:lnSpc>
                <a:spcPct val="100000"/>
              </a:lnSpc>
              <a:buNone/>
              <a:tabLst>
                <a:tab pos="1073150" algn="l"/>
              </a:tabLst>
              <a:defRPr/>
            </a:pPr>
            <a:r>
              <a:rPr lang="cs-CZ" altLang="cs-CZ" dirty="0">
                <a:solidFill>
                  <a:srgbClr val="0B5487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z dějin umění (pokud jsi je měl)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83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1058" y="1641897"/>
            <a:ext cx="5141845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IV. Maturitní práce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7" y="2427156"/>
            <a:ext cx="9183757" cy="3682521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AutoNum type="arabicParenR"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urči si předmět, ze kterého budeš psát</a:t>
            </a:r>
          </a:p>
          <a:p>
            <a:pPr marL="514350" indent="-514350">
              <a:lnSpc>
                <a:spcPct val="100000"/>
              </a:lnSpc>
              <a:buAutoNum type="arabicParenR"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oznam třídnímu</a:t>
            </a:r>
          </a:p>
          <a:p>
            <a:pPr marL="514350" indent="-514350">
              <a:lnSpc>
                <a:spcPct val="100000"/>
              </a:lnSpc>
              <a:buAutoNum type="arabicParenR"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ředitel ti přidělí vedoucího práce</a:t>
            </a:r>
          </a:p>
          <a:p>
            <a:pPr marL="514350" indent="-514350">
              <a:lnSpc>
                <a:spcPct val="100000"/>
              </a:lnSpc>
              <a:buAutoNum type="arabicParenR"/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schůzka: vedoucí + všichni, které vede (→ témata)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sz="1050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1166813" algn="l"/>
              </a:tabLst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pozn.:	již probíhající spolupráce žák + vedoucí ... OK</a:t>
            </a:r>
          </a:p>
          <a:p>
            <a:pPr marL="0" indent="0">
              <a:lnSpc>
                <a:spcPct val="100000"/>
              </a:lnSpc>
              <a:buNone/>
              <a:tabLst>
                <a:tab pos="1166813" algn="l"/>
              </a:tabLst>
              <a:defRPr/>
            </a:pPr>
            <a:r>
              <a:rPr lang="cs-CZ" altLang="cs-CZ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	(říct panu řediteli nebo PL)</a:t>
            </a: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58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  <a:endParaRPr lang="cs-CZ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71359" y="1636967"/>
            <a:ext cx="8995193" cy="756748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přihlašování (semináře + VP3 + VP4)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96347" y="2639189"/>
            <a:ext cx="8945219" cy="2549260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altLang="cs-CZ" sz="4400" dirty="0" smtClean="0">
                <a:solidFill>
                  <a:srgbClr val="0B5487"/>
                </a:solidFill>
                <a:latin typeface="Trebuchet MS" panose="020B0603020202020204" pitchFamily="34" charset="0"/>
                <a:hlinkClick r:id="rId4"/>
              </a:rPr>
              <a:t>www.gymbk.cz</a:t>
            </a:r>
            <a:endParaRPr lang="cs-CZ" altLang="cs-CZ" sz="4400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altLang="cs-CZ" sz="66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28. 4. – 26. 5. (12:00)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77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71060" y="331304"/>
            <a:ext cx="6003235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1" name="Zaoblený obdélník 10"/>
          <p:cNvSpPr/>
          <p:nvPr/>
        </p:nvSpPr>
        <p:spPr>
          <a:xfrm>
            <a:off x="6824870" y="331304"/>
            <a:ext cx="2716696" cy="86139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2" name="TextovéPole 11"/>
          <p:cNvSpPr txBox="1"/>
          <p:nvPr/>
        </p:nvSpPr>
        <p:spPr>
          <a:xfrm>
            <a:off x="596348" y="438834"/>
            <a:ext cx="503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chemeClr val="bg1"/>
                </a:solidFill>
                <a:latin typeface="Trebuchet MS" panose="020B0603020202020204" pitchFamily="34" charset="0"/>
              </a:rPr>
              <a:t>Informace pro třeťáky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970739" y="366983"/>
            <a:ext cx="24286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i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duben 2017</a:t>
            </a:r>
            <a:endParaRPr lang="cs-CZ" sz="2500" b="1" i="1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56" y="811254"/>
            <a:ext cx="249505" cy="25181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341637" y="812231"/>
            <a:ext cx="2024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C000"/>
                </a:solidFill>
                <a:latin typeface="Trebuchet MS" panose="020B0603020202020204" pitchFamily="34" charset="0"/>
              </a:rPr>
              <a:t>YMNÁZIUM BLANSKO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71059" y="6182365"/>
            <a:ext cx="9170507" cy="340332"/>
          </a:xfrm>
          <a:prstGeom prst="roundRect">
            <a:avLst/>
          </a:prstGeom>
          <a:solidFill>
            <a:srgbClr val="0B5487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950"/>
          </a:p>
        </p:txBody>
      </p:sp>
      <p:sp>
        <p:nvSpPr>
          <p:cNvPr id="18" name="TextovéPole 17"/>
          <p:cNvSpPr txBox="1"/>
          <p:nvPr/>
        </p:nvSpPr>
        <p:spPr>
          <a:xfrm>
            <a:off x="4021214" y="6153854"/>
            <a:ext cx="181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www.gymbk.cz</a:t>
            </a:r>
            <a:endParaRPr lang="cs-CZ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701801" y="2278000"/>
            <a:ext cx="6580850" cy="2347009"/>
          </a:xfrm>
          <a:prstGeom prst="rect">
            <a:avLst/>
          </a:prstGeom>
        </p:spPr>
        <p:txBody>
          <a:bodyPr vert="horz" lIns="99060" tIns="49530" rIns="99060" bIns="4953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altLang="cs-CZ" sz="4000" b="1" dirty="0" smtClean="0">
                <a:solidFill>
                  <a:srgbClr val="0B5487"/>
                </a:solidFill>
                <a:latin typeface="Trebuchet MS" panose="020B0603020202020204" pitchFamily="34" charset="0"/>
              </a:rPr>
              <a:t>Hodně štěstí!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cs-CZ" altLang="cs-CZ" sz="9600" b="1" dirty="0" smtClean="0">
                <a:solidFill>
                  <a:srgbClr val="0B5487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cs-CZ" altLang="cs-CZ" sz="9600" b="1" dirty="0" smtClean="0">
              <a:solidFill>
                <a:srgbClr val="0B548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8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256</Words>
  <Application>Microsoft Office PowerPoint</Application>
  <PresentationFormat>A4 (210 x 297 mm)</PresentationFormat>
  <Paragraphs>92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placek</dc:creator>
  <cp:lastModifiedBy>placek</cp:lastModifiedBy>
  <cp:revision>81</cp:revision>
  <dcterms:created xsi:type="dcterms:W3CDTF">2016-09-17T12:35:03Z</dcterms:created>
  <dcterms:modified xsi:type="dcterms:W3CDTF">2017-04-24T09:47:53Z</dcterms:modified>
</cp:coreProperties>
</file>